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7" r:id="rId5"/>
    <p:sldId id="3865" r:id="rId6"/>
    <p:sldId id="3958" r:id="rId7"/>
    <p:sldId id="3961" r:id="rId8"/>
    <p:sldId id="3965" r:id="rId9"/>
    <p:sldId id="3932" r:id="rId10"/>
    <p:sldId id="393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2EDD0F-564F-2E86-8822-2EC7759CEF3B}" name="vivo_Lin" initials="SL" userId="vivo_Li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ZYX" lastIdx="1" clrIdx="0">
    <p:extLst>
      <p:ext uri="{19B8F6BF-5375-455C-9EA6-DF929625EA0E}">
        <p15:presenceInfo xmlns:p15="http://schemas.microsoft.com/office/powerpoint/2012/main" userId="vivo" providerId="None"/>
      </p:ext>
    </p:extLst>
  </p:cmAuthor>
  <p:cmAuthor id="2" name="Yanxia Zhang" initials="YZ" lastIdx="3" clrIdx="1">
    <p:extLst>
      <p:ext uri="{19B8F6BF-5375-455C-9EA6-DF929625EA0E}">
        <p15:presenceInfo xmlns:p15="http://schemas.microsoft.com/office/powerpoint/2012/main" userId="S::11070356@vivo.com::8aa6a783-9089-40d2-b6c7-0f1ad4e05356" providerId="AD"/>
      </p:ext>
    </p:extLst>
  </p:cmAuthor>
  <p:cmAuthor id="3" name="vivo_SL" initials="SL" lastIdx="2" clrIdx="2">
    <p:extLst>
      <p:ext uri="{19B8F6BF-5375-455C-9EA6-DF929625EA0E}">
        <p15:presenceInfo xmlns:p15="http://schemas.microsoft.com/office/powerpoint/2012/main" userId="vivo_S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8DDF5"/>
    <a:srgbClr val="D9DFFF"/>
    <a:srgbClr val="00B050"/>
    <a:srgbClr val="00CC99"/>
    <a:srgbClr val="415FFF"/>
    <a:srgbClr val="8EA9DB"/>
    <a:srgbClr val="00C8FF"/>
    <a:srgbClr val="8FA2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89937" autoAdjust="0"/>
  </p:normalViewPr>
  <p:slideViewPr>
    <p:cSldViewPr snapToGrid="0" showGuides="1">
      <p:cViewPr>
        <p:scale>
          <a:sx n="75" d="100"/>
          <a:sy n="75" d="100"/>
        </p:scale>
        <p:origin x="556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C6ED7-1DF9-4BFF-8F8F-1C50BEFD321C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C18EC-EC2B-4104-B5AD-2D9725B035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1208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99402-BB80-447C-AD0B-0D6F82E5E47E}" type="datetimeFigureOut">
              <a:rPr lang="zh-CN" altLang="en-US" smtClean="0"/>
              <a:t>2025/11/6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7CF76-E93E-4E03-8CA2-63D327024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500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7CF76-E93E-4E03-8CA2-63D327024E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22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ACCC-1875-95EE-F436-143C03658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54626C-6E5C-917E-B090-822AC9B5DA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1F82AF-5FCE-3A1D-B83E-C63D950ED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</a:pPr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3D2FA-C50E-DA77-D678-CDB967391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74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F85D3-CDC0-9D15-DD54-C7F1C6830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2648E-9B73-57CD-3CF3-2F917E28D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A2A5CB-DFA2-FB8B-5E3A-A45A9AD2A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48872-C599-1B84-9343-22EDAD3C4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01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F85D3-CDC0-9D15-DD54-C7F1C6830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2648E-9B73-57CD-3CF3-2F917E28D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A2A5CB-DFA2-FB8B-5E3A-A45A9AD2A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48872-C599-1B84-9343-22EDAD3C4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2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E7EDD-5694-EB15-56EF-5A5776B25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FE33EA-E2C2-687E-4555-F0BAE81C40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3087CF-8A6A-3F0B-9BB4-5FB9AFFB4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1E0C02-6398-6AE1-9499-56AAF0762E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402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F418E-6D77-6E3E-8CD9-7AAA3692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66F67-E9D2-1007-7132-70D16455B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6BF012-DC5F-55CB-4329-233C47603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zh-CN" dirty="0"/>
          </a:p>
          <a:p>
            <a:pPr marL="0" indent="0">
              <a:buFontTx/>
              <a:buNone/>
            </a:pP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265DC-DEE9-FD14-2C94-C06732D80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D800A-12CE-49EE-9BD6-9843DAB035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84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309356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7" name="对象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 userDrawn="1"/>
        </p:nvSpPr>
        <p:spPr>
          <a:xfrm>
            <a:off x="0" y="1"/>
            <a:ext cx="12192000" cy="4394200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1850" y="6000055"/>
            <a:ext cx="1233607" cy="48209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8898396" y="5792039"/>
            <a:ext cx="2524726" cy="30777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r">
              <a:lnSpc>
                <a:spcPct val="100000"/>
              </a:lnSpc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/</a:t>
            </a:r>
            <a:r>
              <a:rPr lang="zh-CN" altLang="en-US" dirty="0"/>
              <a:t>标准组</a:t>
            </a:r>
            <a:endParaRPr lang="en-US" altLang="zh-CN" dirty="0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781402" y="3543293"/>
            <a:ext cx="10641720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sz="4800" dirty="0"/>
              <a:t>主标题</a:t>
            </a:r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5" hasCustomPrompt="1"/>
          </p:nvPr>
        </p:nvSpPr>
        <p:spPr>
          <a:xfrm>
            <a:off x="793758" y="4512205"/>
            <a:ext cx="10641720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4112517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0" userDrawn="1">
          <p15:clr>
            <a:srgbClr val="FBAE40"/>
          </p15:clr>
        </p15:guide>
        <p15:guide id="2" pos="551" userDrawn="1">
          <p15:clr>
            <a:srgbClr val="FBAE40"/>
          </p15:clr>
        </p15:guide>
        <p15:guide id="3" pos="712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30913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 userDrawn="1"/>
        </p:nvSpPr>
        <p:spPr>
          <a:xfrm>
            <a:off x="0" y="0"/>
            <a:ext cx="4504266" cy="6858000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04574" y="6026522"/>
            <a:ext cx="979788" cy="28693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0" y="2399810"/>
            <a:ext cx="45042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Content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545138" y="2508673"/>
            <a:ext cx="5402262" cy="151220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dirty="0"/>
              <a:t>章节名称</a:t>
            </a:r>
            <a:r>
              <a:rPr lang="en-US" altLang="zh-CN" dirty="0"/>
              <a:t>#1</a:t>
            </a:r>
          </a:p>
          <a:p>
            <a:pPr lvl="0"/>
            <a:r>
              <a:rPr lang="zh-CN" altLang="en-US" dirty="0"/>
              <a:t>章节名称</a:t>
            </a:r>
            <a:r>
              <a:rPr lang="en-US" altLang="zh-CN" dirty="0"/>
              <a:t>#2</a:t>
            </a:r>
          </a:p>
          <a:p>
            <a:pPr lvl="0"/>
            <a:r>
              <a:rPr lang="en-US" altLang="zh-CN" dirty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515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常规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0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8" name="对象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 userDrawn="1"/>
        </p:nvCxnSpPr>
        <p:spPr>
          <a:xfrm>
            <a:off x="227013" y="1091097"/>
            <a:ext cx="1173797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831498" y="457957"/>
            <a:ext cx="1057668" cy="413341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44863" y="465605"/>
            <a:ext cx="10488212" cy="4247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页面主标题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60801" y="6598110"/>
            <a:ext cx="598702" cy="198484"/>
          </a:xfrm>
          <a:prstGeom prst="rect">
            <a:avLst/>
          </a:prstGeom>
        </p:spPr>
        <p:txBody>
          <a:bodyPr anchor="ctr"/>
          <a:lstStyle>
            <a:lvl1pPr algn="r">
              <a:defRPr sz="900"/>
            </a:lvl1pPr>
          </a:lstStyle>
          <a:p>
            <a:fld id="{60497D7E-8C27-47D6-90F2-92DBB8FD808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-710473" y="109246"/>
            <a:ext cx="638365" cy="6662923"/>
            <a:chOff x="-710473" y="109246"/>
            <a:chExt cx="638365" cy="666292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C41C8C-DC4A-4C84-B553-9019C80B8ECD}"/>
                </a:ext>
              </a:extLst>
            </p:cNvPr>
            <p:cNvSpPr txBox="1"/>
            <p:nvPr userDrawn="1"/>
          </p:nvSpPr>
          <p:spPr>
            <a:xfrm>
              <a:off x="-664897" y="594938"/>
              <a:ext cx="412292" cy="21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00" dirty="0">
                  <a:latin typeface="+mj-lt"/>
                </a:rPr>
                <a:t>OPPO</a:t>
              </a:r>
              <a:endParaRPr lang="zh-CN" altLang="en-US" sz="700" dirty="0">
                <a:latin typeface="+mj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11868AB-8D84-4919-95AE-AE6ADF87881F}"/>
                </a:ext>
              </a:extLst>
            </p:cNvPr>
            <p:cNvSpPr/>
            <p:nvPr userDrawn="1"/>
          </p:nvSpPr>
          <p:spPr>
            <a:xfrm>
              <a:off x="-252108" y="361139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B1BAC47-BE3A-43DE-A94F-3392F77D3420}"/>
                </a:ext>
              </a:extLst>
            </p:cNvPr>
            <p:cNvSpPr txBox="1"/>
            <p:nvPr userDrawn="1"/>
          </p:nvSpPr>
          <p:spPr>
            <a:xfrm>
              <a:off x="-597571" y="336637"/>
              <a:ext cx="344966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00" dirty="0">
                  <a:latin typeface="+mj-lt"/>
                </a:rPr>
                <a:t>vivo</a:t>
              </a:r>
              <a:endParaRPr lang="zh-CN" altLang="en-US" sz="700" dirty="0">
                <a:latin typeface="+mj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00B1441-7C15-4D1B-ABD8-36633F8907CE}"/>
                </a:ext>
              </a:extLst>
            </p:cNvPr>
            <p:cNvSpPr/>
            <p:nvPr userDrawn="1"/>
          </p:nvSpPr>
          <p:spPr>
            <a:xfrm>
              <a:off x="-252108" y="612040"/>
              <a:ext cx="180000" cy="180000"/>
            </a:xfrm>
            <a:prstGeom prst="rect">
              <a:avLst/>
            </a:prstGeom>
            <a:solidFill>
              <a:srgbClr val="00B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BB88F07-9DFE-408F-BF7D-C7423CD26BCC}"/>
                </a:ext>
              </a:extLst>
            </p:cNvPr>
            <p:cNvSpPr/>
            <p:nvPr userDrawn="1"/>
          </p:nvSpPr>
          <p:spPr>
            <a:xfrm>
              <a:off x="-252108" y="868958"/>
              <a:ext cx="180000" cy="180000"/>
            </a:xfrm>
            <a:prstGeom prst="rect">
              <a:avLst/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25C643-4462-4578-9ECB-565D058DABA1}"/>
                </a:ext>
              </a:extLst>
            </p:cNvPr>
            <p:cNvSpPr txBox="1"/>
            <p:nvPr userDrawn="1"/>
          </p:nvSpPr>
          <p:spPr>
            <a:xfrm>
              <a:off x="-616006" y="850970"/>
              <a:ext cx="364202" cy="213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华为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0DB6ED4-8252-4554-95FC-DF48D230603D}"/>
                </a:ext>
              </a:extLst>
            </p:cNvPr>
            <p:cNvSpPr/>
            <p:nvPr userDrawn="1"/>
          </p:nvSpPr>
          <p:spPr>
            <a:xfrm>
              <a:off x="-252108" y="1113423"/>
              <a:ext cx="180000" cy="180000"/>
            </a:xfrm>
            <a:prstGeom prst="rect">
              <a:avLst/>
            </a:prstGeom>
            <a:solidFill>
              <a:srgbClr val="DAA6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C4A0227-94F7-4D51-B839-9FF3DCA0C4CE}"/>
                </a:ext>
              </a:extLst>
            </p:cNvPr>
            <p:cNvSpPr txBox="1"/>
            <p:nvPr userDrawn="1"/>
          </p:nvSpPr>
          <p:spPr>
            <a:xfrm>
              <a:off x="-616310" y="1085416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荣耀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600E67B-CEB7-48A8-8C06-8EB163F39639}"/>
                </a:ext>
              </a:extLst>
            </p:cNvPr>
            <p:cNvSpPr/>
            <p:nvPr userDrawn="1"/>
          </p:nvSpPr>
          <p:spPr>
            <a:xfrm>
              <a:off x="-252108" y="1362262"/>
              <a:ext cx="180000" cy="180000"/>
            </a:xfrm>
            <a:prstGeom prst="rect">
              <a:avLst/>
            </a:prstGeom>
            <a:solidFill>
              <a:srgbClr val="FF4D0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AA5D26F-F628-4096-A589-63414EDEDBBF}"/>
                </a:ext>
              </a:extLst>
            </p:cNvPr>
            <p:cNvSpPr txBox="1"/>
            <p:nvPr userDrawn="1"/>
          </p:nvSpPr>
          <p:spPr>
            <a:xfrm>
              <a:off x="-668103" y="1340450"/>
              <a:ext cx="415498" cy="213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小米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22961ED-9F5C-4F5E-902D-5B0135C36614}"/>
                </a:ext>
              </a:extLst>
            </p:cNvPr>
            <p:cNvSpPr/>
            <p:nvPr userDrawn="1"/>
          </p:nvSpPr>
          <p:spPr>
            <a:xfrm>
              <a:off x="-252108" y="1615605"/>
              <a:ext cx="180000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24E89B-7827-4C3D-8C10-1E758AC9A09E}"/>
                </a:ext>
              </a:extLst>
            </p:cNvPr>
            <p:cNvSpPr txBox="1"/>
            <p:nvPr userDrawn="1"/>
          </p:nvSpPr>
          <p:spPr>
            <a:xfrm>
              <a:off x="-620705" y="1590300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苹果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FCB9830-C00F-4597-BCBC-93AD5415B7E1}"/>
                </a:ext>
              </a:extLst>
            </p:cNvPr>
            <p:cNvSpPr/>
            <p:nvPr userDrawn="1"/>
          </p:nvSpPr>
          <p:spPr>
            <a:xfrm>
              <a:off x="-252108" y="1869740"/>
              <a:ext cx="180000" cy="18000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6A08679-135B-4C4B-8503-5BFF4C61949B}"/>
                </a:ext>
              </a:extLst>
            </p:cNvPr>
            <p:cNvSpPr/>
            <p:nvPr userDrawn="1"/>
          </p:nvSpPr>
          <p:spPr>
            <a:xfrm>
              <a:off x="-252108" y="2117973"/>
              <a:ext cx="180000" cy="180000"/>
            </a:xfrm>
            <a:prstGeom prst="rect">
              <a:avLst/>
            </a:prstGeom>
            <a:solidFill>
              <a:srgbClr val="0000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1370BD-B297-4239-99FB-818259B17BE4}"/>
                </a:ext>
              </a:extLst>
            </p:cNvPr>
            <p:cNvSpPr txBox="1"/>
            <p:nvPr userDrawn="1"/>
          </p:nvSpPr>
          <p:spPr>
            <a:xfrm>
              <a:off x="-612412" y="1846654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魅族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E9F076B-D873-4E97-90F0-82965343A019}"/>
                </a:ext>
              </a:extLst>
            </p:cNvPr>
            <p:cNvSpPr txBox="1"/>
            <p:nvPr userDrawn="1"/>
          </p:nvSpPr>
          <p:spPr>
            <a:xfrm>
              <a:off x="-612412" y="2092063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三星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38D65B-2D46-4C45-96E5-D283619ADBBC}"/>
                </a:ext>
              </a:extLst>
            </p:cNvPr>
            <p:cNvSpPr txBox="1"/>
            <p:nvPr userDrawn="1"/>
          </p:nvSpPr>
          <p:spPr>
            <a:xfrm>
              <a:off x="-598242" y="109246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品牌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28DD4AF-ACA0-433F-AF5D-858EE6948DCD}"/>
                </a:ext>
              </a:extLst>
            </p:cNvPr>
            <p:cNvSpPr/>
            <p:nvPr userDrawn="1"/>
          </p:nvSpPr>
          <p:spPr>
            <a:xfrm>
              <a:off x="-252108" y="2367482"/>
              <a:ext cx="180000" cy="180000"/>
            </a:xfrm>
            <a:prstGeom prst="rect">
              <a:avLst/>
            </a:prstGeom>
            <a:solidFill>
              <a:srgbClr val="00206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9A81D7-DD45-4FB1-972A-3B0BE88C638F}"/>
                </a:ext>
              </a:extLst>
            </p:cNvPr>
            <p:cNvSpPr txBox="1"/>
            <p:nvPr userDrawn="1"/>
          </p:nvSpPr>
          <p:spPr>
            <a:xfrm>
              <a:off x="-616310" y="2346490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其它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1B8E35-B114-4C48-A784-AA3214A1C8BF}"/>
                </a:ext>
              </a:extLst>
            </p:cNvPr>
            <p:cNvSpPr txBox="1"/>
            <p:nvPr userDrawn="1"/>
          </p:nvSpPr>
          <p:spPr>
            <a:xfrm>
              <a:off x="-605626" y="2706799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文字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2102EDA8-634E-4C07-B19D-CD7DA64E22C4}"/>
                </a:ext>
              </a:extLst>
            </p:cNvPr>
            <p:cNvSpPr/>
            <p:nvPr userDrawn="1"/>
          </p:nvSpPr>
          <p:spPr>
            <a:xfrm>
              <a:off x="-252108" y="2956669"/>
              <a:ext cx="180000" cy="180000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9F4E0A4-3517-4C1F-84F2-E4E9E05E0FA5}"/>
                </a:ext>
              </a:extLst>
            </p:cNvPr>
            <p:cNvSpPr/>
            <p:nvPr userDrawn="1"/>
          </p:nvSpPr>
          <p:spPr>
            <a:xfrm>
              <a:off x="-252108" y="3189253"/>
              <a:ext cx="180000" cy="180000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613B20D-8E71-4EAF-A9A2-1D1C8C5D0C27}"/>
                </a:ext>
              </a:extLst>
            </p:cNvPr>
            <p:cNvSpPr/>
            <p:nvPr userDrawn="1"/>
          </p:nvSpPr>
          <p:spPr>
            <a:xfrm>
              <a:off x="-252108" y="3421837"/>
              <a:ext cx="180000" cy="180000"/>
            </a:xfrm>
            <a:prstGeom prst="rect">
              <a:avLst/>
            </a:prstGeom>
            <a:solidFill>
              <a:srgbClr val="FF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DBC8E73-160C-4616-89C5-F448E6BF58E8}"/>
                </a:ext>
              </a:extLst>
            </p:cNvPr>
            <p:cNvSpPr/>
            <p:nvPr userDrawn="1"/>
          </p:nvSpPr>
          <p:spPr>
            <a:xfrm>
              <a:off x="-252108" y="5481038"/>
              <a:ext cx="180000" cy="180000"/>
            </a:xfrm>
            <a:prstGeom prst="rect">
              <a:avLst/>
            </a:prstGeom>
            <a:solidFill>
              <a:srgbClr val="0027E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7A65820-15F1-4B76-AE0E-F5F3F775F3C8}"/>
                </a:ext>
              </a:extLst>
            </p:cNvPr>
            <p:cNvSpPr/>
            <p:nvPr userDrawn="1"/>
          </p:nvSpPr>
          <p:spPr>
            <a:xfrm>
              <a:off x="-252108" y="5925491"/>
              <a:ext cx="180000" cy="180000"/>
            </a:xfrm>
            <a:prstGeom prst="rect">
              <a:avLst/>
            </a:prstGeom>
            <a:solidFill>
              <a:srgbClr val="6982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5158F05-7082-4F91-8AC8-7669CDC8BBB3}"/>
                </a:ext>
              </a:extLst>
            </p:cNvPr>
            <p:cNvSpPr/>
            <p:nvPr userDrawn="1"/>
          </p:nvSpPr>
          <p:spPr>
            <a:xfrm>
              <a:off x="-252108" y="6147716"/>
              <a:ext cx="180000" cy="180000"/>
            </a:xfrm>
            <a:prstGeom prst="rect">
              <a:avLst/>
            </a:prstGeom>
            <a:solidFill>
              <a:srgbClr val="8FA2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86DE7E02-26C9-4593-B2E0-3DF48B20BEC4}"/>
                </a:ext>
              </a:extLst>
            </p:cNvPr>
            <p:cNvSpPr/>
            <p:nvPr userDrawn="1"/>
          </p:nvSpPr>
          <p:spPr>
            <a:xfrm>
              <a:off x="-252108" y="5258816"/>
              <a:ext cx="180000" cy="180000"/>
            </a:xfrm>
            <a:prstGeom prst="rect">
              <a:avLst/>
            </a:prstGeom>
            <a:solidFill>
              <a:srgbClr val="001EB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1B40E2D7-8C8A-4782-927B-AE4F3CAB1A78}"/>
                </a:ext>
              </a:extLst>
            </p:cNvPr>
            <p:cNvSpPr/>
            <p:nvPr userDrawn="1"/>
          </p:nvSpPr>
          <p:spPr>
            <a:xfrm>
              <a:off x="-252108" y="6369941"/>
              <a:ext cx="180000" cy="180000"/>
            </a:xfrm>
            <a:prstGeom prst="rect">
              <a:avLst/>
            </a:prstGeom>
            <a:solidFill>
              <a:srgbClr val="B9C5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FD92FD3-D65E-4F04-BD8C-01919ABE7FAB}"/>
                </a:ext>
              </a:extLst>
            </p:cNvPr>
            <p:cNvSpPr txBox="1"/>
            <p:nvPr userDrawn="1"/>
          </p:nvSpPr>
          <p:spPr>
            <a:xfrm>
              <a:off x="-510408" y="5530265"/>
              <a:ext cx="261610" cy="867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高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↑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↓</a:t>
              </a:r>
              <a:endParaRPr lang="en-US" altLang="zh-CN" sz="600" dirty="0"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latin typeface="+mn-ea"/>
                </a:rPr>
                <a:t>低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91BDF1A-45D8-48FB-B87C-DCFD44E8A9D6}"/>
                </a:ext>
              </a:extLst>
            </p:cNvPr>
            <p:cNvSpPr txBox="1"/>
            <p:nvPr userDrawn="1"/>
          </p:nvSpPr>
          <p:spPr>
            <a:xfrm>
              <a:off x="-649887" y="5014285"/>
              <a:ext cx="469835" cy="258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程度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8C56A7D-3F04-4FE4-B589-8044F04EADBC}"/>
                </a:ext>
              </a:extLst>
            </p:cNvPr>
            <p:cNvSpPr/>
            <p:nvPr userDrawn="1"/>
          </p:nvSpPr>
          <p:spPr>
            <a:xfrm>
              <a:off x="-252108" y="5703266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2255D84-ADB5-4388-8A85-4C49763C4140}"/>
                </a:ext>
              </a:extLst>
            </p:cNvPr>
            <p:cNvSpPr/>
            <p:nvPr userDrawn="1"/>
          </p:nvSpPr>
          <p:spPr>
            <a:xfrm>
              <a:off x="-252108" y="6592169"/>
              <a:ext cx="180000" cy="180000"/>
            </a:xfrm>
            <a:prstGeom prst="rect">
              <a:avLst/>
            </a:prstGeom>
            <a:solidFill>
              <a:srgbClr val="D9D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BC2F81F-23FF-4338-B94B-20775332AE7F}"/>
                </a:ext>
              </a:extLst>
            </p:cNvPr>
            <p:cNvSpPr txBox="1"/>
            <p:nvPr userDrawn="1"/>
          </p:nvSpPr>
          <p:spPr>
            <a:xfrm>
              <a:off x="-598988" y="3738001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b="1" dirty="0">
                  <a:solidFill>
                    <a:schemeClr val="tx1"/>
                  </a:solidFill>
                  <a:latin typeface="+mn-ea"/>
                </a:rPr>
                <a:t>图表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AB440A9-0677-4FD7-A733-3D3A7588A902}"/>
                </a:ext>
              </a:extLst>
            </p:cNvPr>
            <p:cNvSpPr/>
            <p:nvPr userDrawn="1"/>
          </p:nvSpPr>
          <p:spPr>
            <a:xfrm>
              <a:off x="-252108" y="3991334"/>
              <a:ext cx="180000" cy="180000"/>
            </a:xfrm>
            <a:prstGeom prst="rect">
              <a:avLst/>
            </a:prstGeom>
            <a:solidFill>
              <a:srgbClr val="415F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CCCD859-4BEB-4ECE-A88D-B757C5F69239}"/>
                </a:ext>
              </a:extLst>
            </p:cNvPr>
            <p:cNvSpPr/>
            <p:nvPr userDrawn="1"/>
          </p:nvSpPr>
          <p:spPr>
            <a:xfrm>
              <a:off x="-252108" y="4223918"/>
              <a:ext cx="180000" cy="18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05510C7-E005-44AD-9486-56A0B65EE433}"/>
                </a:ext>
              </a:extLst>
            </p:cNvPr>
            <p:cNvSpPr/>
            <p:nvPr userDrawn="1"/>
          </p:nvSpPr>
          <p:spPr>
            <a:xfrm>
              <a:off x="-252108" y="4456502"/>
              <a:ext cx="180000" cy="18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83230F9-9BC8-402D-9AF1-D31112522B48}"/>
                </a:ext>
              </a:extLst>
            </p:cNvPr>
            <p:cNvSpPr/>
            <p:nvPr userDrawn="1"/>
          </p:nvSpPr>
          <p:spPr>
            <a:xfrm>
              <a:off x="-252108" y="4720778"/>
              <a:ext cx="180000" cy="180000"/>
            </a:xfrm>
            <a:prstGeom prst="rect">
              <a:avLst/>
            </a:prstGeom>
            <a:solidFill>
              <a:srgbClr val="FF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9E39442-BF55-4FE2-AE9A-AF5229B7FB15}"/>
                </a:ext>
              </a:extLst>
            </p:cNvPr>
            <p:cNvSpPr txBox="1"/>
            <p:nvPr userDrawn="1"/>
          </p:nvSpPr>
          <p:spPr>
            <a:xfrm>
              <a:off x="-624862" y="3968705"/>
              <a:ext cx="364202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主色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430B248-8DC5-4010-AF94-D66250605F56}"/>
                </a:ext>
              </a:extLst>
            </p:cNvPr>
            <p:cNvSpPr txBox="1"/>
            <p:nvPr userDrawn="1"/>
          </p:nvSpPr>
          <p:spPr>
            <a:xfrm>
              <a:off x="-710473" y="4202227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辅助色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DC25390-1802-4031-A2A0-409D85DF0B6C}"/>
                </a:ext>
              </a:extLst>
            </p:cNvPr>
            <p:cNvSpPr txBox="1"/>
            <p:nvPr userDrawn="1"/>
          </p:nvSpPr>
          <p:spPr>
            <a:xfrm>
              <a:off x="-710473" y="4433733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点睛色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21BA430-8F78-431E-97C5-F9B379CB79AF}"/>
                </a:ext>
              </a:extLst>
            </p:cNvPr>
            <p:cNvSpPr txBox="1"/>
            <p:nvPr userDrawn="1"/>
          </p:nvSpPr>
          <p:spPr>
            <a:xfrm>
              <a:off x="-705635" y="4695617"/>
              <a:ext cx="453970" cy="22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00" dirty="0">
                  <a:latin typeface="+mj-lt"/>
                </a:rPr>
                <a:t>点睛色</a:t>
              </a: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27013" y="1293813"/>
            <a:ext cx="11661775" cy="51038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4675239" y="6549941"/>
            <a:ext cx="2094271" cy="2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信息保密，请勿扩散</a:t>
            </a:r>
          </a:p>
        </p:txBody>
      </p:sp>
    </p:spTree>
    <p:extLst>
      <p:ext uri="{BB962C8B-B14F-4D97-AF65-F5344CB8AC3E}">
        <p14:creationId xmlns:p14="http://schemas.microsoft.com/office/powerpoint/2010/main" val="270968710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pos="143">
          <p15:clr>
            <a:srgbClr val="000000"/>
          </p15:clr>
        </p15:guide>
        <p15:guide id="2" orient="horz" pos="187">
          <p15:clr>
            <a:srgbClr val="000000"/>
          </p15:clr>
        </p15:guide>
        <p15:guide id="3" orient="horz" pos="686">
          <p15:clr>
            <a:srgbClr val="000000"/>
          </p15:clr>
        </p15:guide>
        <p15:guide id="4" orient="horz" pos="4133">
          <p15:clr>
            <a:srgbClr val="000000"/>
          </p15:clr>
        </p15:guide>
        <p15:guide id="5" pos="7537">
          <p15:clr>
            <a:srgbClr val="000000"/>
          </p15:clr>
        </p15:guide>
        <p15:guide id="6" orient="horz" pos="3906">
          <p15:clr>
            <a:srgbClr val="000000"/>
          </p15:clr>
        </p15:guide>
        <p15:guide id="8" orient="horz">
          <p15:clr>
            <a:srgbClr val="000000"/>
          </p15:clr>
        </p15:guide>
        <p15:guide id="15" orient="horz" pos="754">
          <p15:clr>
            <a:srgbClr val="000000"/>
          </p15:clr>
        </p15:guide>
        <p15:guide id="16" pos="3840" userDrawn="1">
          <p15:clr>
            <a:srgbClr val="A4A3A4"/>
          </p15:clr>
        </p15:guide>
        <p15:guide id="17" orient="horz" pos="2228" userDrawn="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874646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think-cell Slide" r:id="rId4" imgW="663" imgH="664" progId="TCLayout.ActiveDocument.1">
                  <p:embed/>
                </p:oleObj>
              </mc:Choice>
              <mc:Fallback>
                <p:oleObj name="think-cell Slide" r:id="rId4" imgW="663" imgH="664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" name="文本框 112">
            <a:extLst>
              <a:ext uri="{FF2B5EF4-FFF2-40B4-BE49-F238E27FC236}">
                <a16:creationId xmlns:a16="http://schemas.microsoft.com/office/drawing/2014/main" id="{49A3C341-E44B-4D4A-837B-D358FEDD8170}"/>
              </a:ext>
            </a:extLst>
          </p:cNvPr>
          <p:cNvSpPr txBox="1"/>
          <p:nvPr userDrawn="1"/>
        </p:nvSpPr>
        <p:spPr>
          <a:xfrm>
            <a:off x="0" y="2297004"/>
            <a:ext cx="6439301" cy="1233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</a:rPr>
              <a:t>  </a:t>
            </a:r>
            <a:r>
              <a:rPr lang="en-US" altLang="zh-CN" sz="6600" b="1" dirty="0">
                <a:solidFill>
                  <a:schemeClr val="bg1"/>
                </a:solidFill>
              </a:rPr>
              <a:t>Thanks</a:t>
            </a:r>
            <a:r>
              <a:rPr lang="zh-CN" altLang="en-US" sz="6600" b="1" dirty="0">
                <a:solidFill>
                  <a:schemeClr val="bg1"/>
                </a:solidFill>
              </a:rPr>
              <a:t>！</a:t>
            </a:r>
            <a:endParaRPr lang="en-US" altLang="zh-CN" sz="6600" b="1" dirty="0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327" y="6076970"/>
            <a:ext cx="1069898" cy="28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205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31442-1397-41C4-90F5-1A52F7C509C1}" type="datetimeFigureOut">
              <a:rPr lang="zh-CN" altLang="en-US" smtClean="0"/>
              <a:t>2025/11/6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E830-5532-484D-A02B-1FE0AFEE2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0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6404813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think-cell Slide" r:id="rId9" imgW="663" imgH="664" progId="TCLayout.ActiveDocument.1">
                  <p:embed/>
                </p:oleObj>
              </mc:Choice>
              <mc:Fallback>
                <p:oleObj name="think-cell Slide" r:id="rId9" imgW="663" imgH="664" progId="TCLayout.ActiveDocument.1">
                  <p:embed/>
                  <p:pic>
                    <p:nvPicPr>
                      <p:cNvPr id="7" name="对象 6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10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61" r:id="rId3"/>
    <p:sldLayoutId id="2147483653" r:id="rId4"/>
    <p:sldLayoutId id="214748366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775140" y="2222493"/>
            <a:ext cx="10641720" cy="830997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Discussion on GEO voice KI#1 next step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CDDE01-99F0-4277-B6CF-41CEA07CAF8C}"/>
              </a:ext>
            </a:extLst>
          </p:cNvPr>
          <p:cNvSpPr txBox="1"/>
          <p:nvPr/>
        </p:nvSpPr>
        <p:spPr>
          <a:xfrm>
            <a:off x="305656" y="150758"/>
            <a:ext cx="6097712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indent="-1260475" hangingPunct="0">
              <a:spcAft>
                <a:spcPts val="300"/>
              </a:spcAft>
              <a:tabLst>
                <a:tab pos="6223000" algn="r"/>
              </a:tabLst>
            </a:pP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3GPP TSG-SA WG2 Meeting #172	S2-2509915</a:t>
            </a:r>
            <a:endParaRPr lang="zh-CN" altLang="zh-CN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chemeClr val="bg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17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- </a:t>
            </a:r>
            <a:r>
              <a:rPr lang="en-GB" altLang="zh-CN" b="1" dirty="0">
                <a:solidFill>
                  <a:schemeClr val="bg1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21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November, 2025, Dallas, USA</a:t>
            </a:r>
            <a:endParaRPr lang="zh-CN" altLang="zh-CN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790459-6EBA-4440-8139-70081F3190CD}"/>
              </a:ext>
            </a:extLst>
          </p:cNvPr>
          <p:cNvSpPr txBox="1"/>
          <p:nvPr/>
        </p:nvSpPr>
        <p:spPr>
          <a:xfrm>
            <a:off x="863028" y="3158180"/>
            <a:ext cx="9822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0" i="0" dirty="0">
                <a:solidFill>
                  <a:schemeClr val="bg1"/>
                </a:solidFill>
                <a:effectLst/>
                <a:latin typeface="ArialMT"/>
              </a:rPr>
              <a:t>vivo, </a:t>
            </a:r>
            <a:r>
              <a:rPr lang="en-US" altLang="zh-CN" sz="1800" b="0" i="0" dirty="0" err="1">
                <a:solidFill>
                  <a:schemeClr val="bg1"/>
                </a:solidFill>
                <a:effectLst/>
                <a:latin typeface="ArialMT"/>
              </a:rPr>
              <a:t>Spreadtrum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32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FCAC8-2533-2CE4-2317-A39211EA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98BA6D01-E39F-ABA6-58FB-461A827669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97935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F16E7C3-E2A5-AF27-A4D1-328C4C71EB25}"/>
              </a:ext>
            </a:extLst>
          </p:cNvPr>
          <p:cNvSpPr/>
          <p:nvPr/>
        </p:nvSpPr>
        <p:spPr>
          <a:xfrm>
            <a:off x="667135" y="19665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fi-FI" altLang="zh-CN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r>
              <a:rPr lang="fi-FI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52DAA5-1C17-B93B-BA9D-D92543D56FC1}"/>
              </a:ext>
            </a:extLst>
          </p:cNvPr>
          <p:cNvSpPr txBox="1"/>
          <p:nvPr/>
        </p:nvSpPr>
        <p:spPr>
          <a:xfrm>
            <a:off x="2196334" y="1859339"/>
            <a:ext cx="87439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indent="-400050">
              <a:buFont typeface="+mj-lt"/>
              <a:buAutoNum type="romanUcPeriod"/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voice data over IP vs non-IP</a:t>
            </a:r>
          </a:p>
          <a:p>
            <a:pPr marL="400050" indent="-400050">
              <a:buFont typeface="+mj-lt"/>
              <a:buAutoNum type="romanUcPeriod"/>
              <a:defRPr/>
            </a:pP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>
              <a:buFont typeface="+mj-lt"/>
              <a:buAutoNum type="romanUcPeriod"/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			</a:t>
            </a:r>
          </a:p>
        </p:txBody>
      </p:sp>
    </p:spTree>
    <p:extLst>
      <p:ext uri="{BB962C8B-B14F-4D97-AF65-F5344CB8AC3E}">
        <p14:creationId xmlns:p14="http://schemas.microsoft.com/office/powerpoint/2010/main" val="1380805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BC62A-3715-491C-08B6-216C4E3D9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CE016738-511D-9DEE-1F4F-59A146D3AA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82055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38177A8-67E7-FA24-39D9-5BFBD21DB568}"/>
              </a:ext>
            </a:extLst>
          </p:cNvPr>
          <p:cNvSpPr/>
          <p:nvPr/>
        </p:nvSpPr>
        <p:spPr>
          <a:xfrm>
            <a:off x="162208" y="8409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voice data over IP vs non-IP: Technical evaluation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30633D76-BB7F-9DC2-8BD4-D06F107D44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76799"/>
              </p:ext>
            </p:extLst>
          </p:nvPr>
        </p:nvGraphicFramePr>
        <p:xfrm>
          <a:off x="115615" y="818799"/>
          <a:ext cx="11939752" cy="195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32027">
                  <a:extLst>
                    <a:ext uri="{9D8B030D-6E8A-4147-A177-3AD203B41FA5}">
                      <a16:colId xmlns:a16="http://schemas.microsoft.com/office/drawing/2014/main" val="4290509877"/>
                    </a:ext>
                  </a:extLst>
                </a:gridCol>
                <a:gridCol w="7307725">
                  <a:extLst>
                    <a:ext uri="{9D8B030D-6E8A-4147-A177-3AD203B41FA5}">
                      <a16:colId xmlns:a16="http://schemas.microsoft.com/office/drawing/2014/main" val="38146819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sz="500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1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1: </a:t>
                      </a: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 data is transported via UP IP</a:t>
                      </a:r>
                    </a:p>
                    <a:p>
                      <a:pPr marL="742950" lvl="2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UE, RAN supports DRB for voice</a:t>
                      </a:r>
                    </a:p>
                    <a:p>
                      <a:pPr marL="742950" lvl="2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and RAN supports ROHC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609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1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</a:t>
                      </a: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 data is transported via UP non-IP</a:t>
                      </a:r>
                    </a:p>
                    <a:p>
                      <a:pPr marL="742950" lvl="2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UE, RAN supports DRB for voice</a:t>
                      </a:r>
                    </a:p>
                    <a:p>
                      <a:pPr marL="742950" lvl="2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and NF (e.g. P-GW) supports non-IP/IP conversion</a:t>
                      </a:r>
                    </a:p>
                    <a:p>
                      <a:pPr marL="742950" lvl="2" indent="-285750"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and NF (e.g. P-GW or AGW) supports red-RTP/full RTP conversion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850089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1457D38-3FC6-40BC-6426-743C6C5290C1}"/>
              </a:ext>
            </a:extLst>
          </p:cNvPr>
          <p:cNvSpPr txBox="1"/>
          <p:nvPr/>
        </p:nvSpPr>
        <p:spPr>
          <a:xfrm>
            <a:off x="115615" y="1784895"/>
            <a:ext cx="4641111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non-</a:t>
            </a: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</a:t>
            </a:r>
            <a:endParaRPr lang="LID4096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3" name="Picture 142">
            <a:extLst>
              <a:ext uri="{FF2B5EF4-FFF2-40B4-BE49-F238E27FC236}">
                <a16:creationId xmlns:a16="http://schemas.microsoft.com/office/drawing/2014/main" id="{6A586D8F-FD3F-B14E-B57E-AED7BE284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9" y="1102646"/>
            <a:ext cx="4804131" cy="606462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9461B408-E0F2-271D-20A7-334200E2CC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9" y="2106977"/>
            <a:ext cx="4804131" cy="627272"/>
          </a:xfrm>
          <a:prstGeom prst="rect">
            <a:avLst/>
          </a:prstGeom>
        </p:spPr>
      </p:pic>
      <p:sp>
        <p:nvSpPr>
          <p:cNvPr id="10" name="TextBox 12">
            <a:extLst>
              <a:ext uri="{FF2B5EF4-FFF2-40B4-BE49-F238E27FC236}">
                <a16:creationId xmlns:a16="http://schemas.microsoft.com/office/drawing/2014/main" id="{A9088DA6-1807-D2A7-1B81-D92D5244FD64}"/>
              </a:ext>
            </a:extLst>
          </p:cNvPr>
          <p:cNvSpPr txBox="1"/>
          <p:nvPr/>
        </p:nvSpPr>
        <p:spPr>
          <a:xfrm>
            <a:off x="115615" y="791285"/>
            <a:ext cx="4641111" cy="29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</a:t>
            </a: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</a:t>
            </a:r>
            <a:endParaRPr lang="LID4096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B55D013B-2118-426F-976E-A1E9FAEC4300}"/>
              </a:ext>
            </a:extLst>
          </p:cNvPr>
          <p:cNvSpPr/>
          <p:nvPr/>
        </p:nvSpPr>
        <p:spPr>
          <a:xfrm>
            <a:off x="115615" y="5675420"/>
            <a:ext cx="11914178" cy="4724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1: In the </a:t>
            </a:r>
            <a:r>
              <a:rPr lang="en-US" altLang="zh-CN" sz="1400" b="1" dirty="0">
                <a:solidFill>
                  <a:srgbClr val="00AF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 possibility cases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UP IP and UP non-IP has almost the same level of protocol overhead (UP IP: 1-3B, UP non-IP: 2B) when using ROHC in fully compressed state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1F7E05B8-BD55-4A86-8F9A-F74B6CEA4EE3}"/>
              </a:ext>
            </a:extLst>
          </p:cNvPr>
          <p:cNvSpPr/>
          <p:nvPr/>
        </p:nvSpPr>
        <p:spPr>
          <a:xfrm>
            <a:off x="115615" y="6191523"/>
            <a:ext cx="11914178" cy="47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2: UP IP has less UE and network impacts while the key challenge is performance of ROHC stability; UP non-IP has bigger UE and network impacts while there are no performance stability risks; Both UP IP and non-IP have the same RAN impacts.</a:t>
            </a: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76CE846B-045A-4700-A25B-D5BDF84C1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613830"/>
              </p:ext>
            </p:extLst>
          </p:nvPr>
        </p:nvGraphicFramePr>
        <p:xfrm>
          <a:off x="115615" y="2844567"/>
          <a:ext cx="11960770" cy="2675255"/>
        </p:xfrm>
        <a:graphic>
          <a:graphicData uri="http://schemas.openxmlformats.org/drawingml/2006/table">
            <a:tbl>
              <a:tblPr firstRow="1" bandRow="1"/>
              <a:tblGrid>
                <a:gridCol w="1396160">
                  <a:extLst>
                    <a:ext uri="{9D8B030D-6E8A-4147-A177-3AD203B41FA5}">
                      <a16:colId xmlns:a16="http://schemas.microsoft.com/office/drawing/2014/main" val="1823484085"/>
                    </a:ext>
                  </a:extLst>
                </a:gridCol>
                <a:gridCol w="1078603">
                  <a:extLst>
                    <a:ext uri="{9D8B030D-6E8A-4147-A177-3AD203B41FA5}">
                      <a16:colId xmlns:a16="http://schemas.microsoft.com/office/drawing/2014/main" val="2822145894"/>
                    </a:ext>
                  </a:extLst>
                </a:gridCol>
                <a:gridCol w="1832485">
                  <a:extLst>
                    <a:ext uri="{9D8B030D-6E8A-4147-A177-3AD203B41FA5}">
                      <a16:colId xmlns:a16="http://schemas.microsoft.com/office/drawing/2014/main" val="4166425169"/>
                    </a:ext>
                  </a:extLst>
                </a:gridCol>
                <a:gridCol w="1482637">
                  <a:extLst>
                    <a:ext uri="{9D8B030D-6E8A-4147-A177-3AD203B41FA5}">
                      <a16:colId xmlns:a16="http://schemas.microsoft.com/office/drawing/2014/main" val="112915306"/>
                    </a:ext>
                  </a:extLst>
                </a:gridCol>
                <a:gridCol w="3172776">
                  <a:extLst>
                    <a:ext uri="{9D8B030D-6E8A-4147-A177-3AD203B41FA5}">
                      <a16:colId xmlns:a16="http://schemas.microsoft.com/office/drawing/2014/main" val="4187419250"/>
                    </a:ext>
                  </a:extLst>
                </a:gridCol>
                <a:gridCol w="2998109">
                  <a:extLst>
                    <a:ext uri="{9D8B030D-6E8A-4147-A177-3AD203B41FA5}">
                      <a16:colId xmlns:a16="http://schemas.microsoft.com/office/drawing/2014/main" val="2938667126"/>
                    </a:ext>
                  </a:extLst>
                </a:gridCol>
              </a:tblGrid>
              <a:tr h="24782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9pPr>
                    </a:lstStyle>
                    <a:p>
                      <a:pPr algn="ctr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Options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9pPr>
                    </a:lstStyle>
                    <a:p>
                      <a:pPr algn="ctr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Protocol overhead 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ivo type 简 Regular"/>
                          <a:ea typeface="vivo type 简 Regular"/>
                        </a:defRPr>
                      </a:lvl9pPr>
                    </a:lstStyle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6E7E">
                        <a:lumMod val="20000"/>
                        <a:lumOff val="8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4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</a:t>
                      </a:r>
                      <a:r>
                        <a:rPr sz="14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4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network </a:t>
                      </a:r>
                      <a:r>
                        <a:rPr lang="en-US" sz="14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impacts</a:t>
                      </a:r>
                    </a:p>
                  </a:txBody>
                  <a:tcPr marL="0" marR="0" marT="41910" marB="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altLang="zh-CN" sz="14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challenges</a:t>
                      </a:r>
                      <a:endParaRPr lang="en-US" sz="1400" b="1" spc="-1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1910" marB="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183870"/>
                  </a:ext>
                </a:extLst>
              </a:tr>
              <a:tr h="20978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6E7E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sz="12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Original</a:t>
                      </a:r>
                      <a:endParaRPr sz="12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1910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altLang="zh-CN" sz="1200" b="1" spc="-2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ROHC</a:t>
                      </a:r>
                      <a:endParaRPr sz="12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1910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altLang="zh-CN" sz="12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RTP reduction</a:t>
                      </a:r>
                      <a:endParaRPr sz="12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1910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R="95186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05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Protocol</a:t>
                      </a:r>
                      <a:r>
                        <a:rPr sz="1050" spc="-4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5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conversion</a:t>
                      </a:r>
                      <a:endParaRPr sz="105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1910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6E7E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6E7E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264377"/>
                  </a:ext>
                </a:extLst>
              </a:tr>
              <a:tr h="77807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 1: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4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UP</a:t>
                      </a:r>
                      <a:r>
                        <a:rPr sz="1400" b="1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400" b="1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</a:t>
                      </a:r>
                      <a:endParaRPr sz="14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" marR="11239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40B</a:t>
                      </a:r>
                      <a:endParaRPr lang="en-US" sz="1200" spc="-25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91440" marR="11239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(RTP/UDP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91440" marR="137795" algn="ctr">
                        <a:lnSpc>
                          <a:spcPct val="100000"/>
                        </a:lnSpc>
                      </a:pPr>
                      <a:r>
                        <a:rPr sz="12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/IP=12/8/2</a:t>
                      </a: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0)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" marR="137795" algn="ctr">
                        <a:lnSpc>
                          <a:spcPct val="100000"/>
                        </a:lnSpc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  <a:p>
                      <a:pPr marL="91440" marR="137795">
                        <a:lnSpc>
                          <a:spcPct val="100000"/>
                        </a:lnSpc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Variable Header Sized:</a:t>
                      </a:r>
                    </a:p>
                    <a:p>
                      <a:pPr marL="262890" marR="137795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00AF5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1-3B: SO       </a:t>
                      </a:r>
                    </a:p>
                    <a:p>
                      <a:pPr marL="262890" marR="137795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8B: </a:t>
                      </a: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 UOR-2EXT-3</a:t>
                      </a:r>
                    </a:p>
                    <a:p>
                      <a:pPr marL="262890" marR="137795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&gt;15B/40B: </a:t>
                      </a:r>
                      <a:r>
                        <a:rPr lang="en-US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IR-DYN/IR</a:t>
                      </a: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N/A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Yes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ROHC header variation issues (e.g. ROHC configuration) may cause the whole protocol performance not so stable</a:t>
                      </a:r>
                    </a:p>
                  </a:txBody>
                  <a:tcPr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498992"/>
                  </a:ext>
                </a:extLst>
              </a:tr>
              <a:tr h="111521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 2: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4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UP </a:t>
                      </a:r>
                      <a:r>
                        <a:rPr sz="14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Non-</a:t>
                      </a:r>
                      <a:r>
                        <a:rPr sz="1400" b="1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</a:t>
                      </a:r>
                      <a:endParaRPr sz="14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" marR="16510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12B </a:t>
                      </a:r>
                      <a:endParaRPr lang="en-US" sz="1200" spc="-25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91440" marR="16510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(RTP=12)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" marR="16510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200" spc="-25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85725" indent="0" algn="l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R20:</a:t>
                      </a:r>
                      <a:r>
                        <a:rPr sz="1200" spc="-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(up</a:t>
                      </a:r>
                      <a:r>
                        <a:rPr sz="1200" spc="-2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</a:t>
                      </a:r>
                      <a:r>
                        <a:rPr sz="1200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SA2/SA4):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66700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320040" algn="l"/>
                        </a:tabLst>
                        <a:defRPr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1B:</a:t>
                      </a:r>
                      <a:r>
                        <a:rPr lang="en-US" altLang="zh-CN" sz="1200" b="1" spc="-2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200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1-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SN</a:t>
                      </a:r>
                      <a:r>
                        <a:rPr lang="en-US" altLang="zh-CN" sz="1200" spc="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200" spc="-2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only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66700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320040" algn="l"/>
                        </a:tabLst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00AF5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2B: PT + 1-SN</a:t>
                      </a:r>
                    </a:p>
                    <a:p>
                      <a:pPr marL="266700" indent="-180975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tabLst>
                          <a:tab pos="320040" algn="l"/>
                        </a:tabLst>
                      </a:pPr>
                      <a:r>
                        <a:rPr sz="12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6B:</a:t>
                      </a:r>
                      <a:r>
                        <a:rPr sz="1200" b="1" spc="2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PT+1-SN+TS</a:t>
                      </a:r>
                      <a:endParaRPr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Yes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NF (e.g. PGW/AGW) performs protocol conversion between Red-RTP and full RTP for UL/DL voice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NF (e.g. PGW) performs protocol conversion between non-IP/IP for UL/DL voice</a:t>
                      </a:r>
                    </a:p>
                  </a:txBody>
                  <a:tcPr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N/A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633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254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BC62A-3715-491C-08B6-216C4E3D9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CE016738-511D-9DEE-1F4F-59A146D3AA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82055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38177A8-67E7-FA24-39D9-5BFBD21DB568}"/>
              </a:ext>
            </a:extLst>
          </p:cNvPr>
          <p:cNvSpPr/>
          <p:nvPr/>
        </p:nvSpPr>
        <p:spPr>
          <a:xfrm>
            <a:off x="162208" y="8409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voice data over IP vs non-IP: ROHC stability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5A0939-ABBD-1111-C29C-236A510494C0}"/>
              </a:ext>
            </a:extLst>
          </p:cNvPr>
          <p:cNvSpPr/>
          <p:nvPr/>
        </p:nvSpPr>
        <p:spPr>
          <a:xfrm>
            <a:off x="162208" y="860686"/>
            <a:ext cx="11466464" cy="413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per 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the key challenge for IP based solution is ROHC stability. SA2 has sent related questions to RAN1/RAN2 in LS S2-2507636.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3911862-B30D-9421-E4E3-57EDBBB9F2F9}"/>
              </a:ext>
            </a:extLst>
          </p:cNvPr>
          <p:cNvSpPr/>
          <p:nvPr/>
        </p:nvSpPr>
        <p:spPr>
          <a:xfrm>
            <a:off x="162208" y="1687762"/>
            <a:ext cx="11939752" cy="17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42913" indent="-171450" hangingPunct="0">
              <a:buSzPct val="50000"/>
              <a:buFont typeface="Wingdings" panose="05000000000000000000" pitchFamily="2" charset="2"/>
              <a:buChar char="p"/>
            </a:pPr>
            <a:r>
              <a:rPr lang="en-GB" altLang="zh-CN" sz="1200" b="1" i="1" dirty="0">
                <a:solidFill>
                  <a:schemeClr val="tx1"/>
                </a:solidFill>
              </a:rPr>
              <a:t>Question 2 (To RAN1): </a:t>
            </a:r>
            <a:r>
              <a:rPr lang="en-GB" altLang="zh-CN" sz="1200" i="1" dirty="0">
                <a:solidFill>
                  <a:schemeClr val="tx1"/>
                </a:solidFill>
              </a:rPr>
              <a:t>Can RAN1 provide any data regarding the probability that such number of consecutive packets e.g. 16 or 64 can be lost or erroneously decompressed? How often such event can occur?</a:t>
            </a:r>
          </a:p>
          <a:p>
            <a:pPr marL="271463" hangingPunct="0">
              <a:buSzPct val="50000"/>
            </a:pPr>
            <a:endParaRPr lang="zh-CN" altLang="zh-CN" sz="1200" i="1" dirty="0">
              <a:solidFill>
                <a:schemeClr val="tx1"/>
              </a:solidFill>
            </a:endParaRPr>
          </a:p>
          <a:p>
            <a:pPr marL="442913" indent="-171450" hangingPunct="0">
              <a:buSzPct val="50000"/>
              <a:buFont typeface="Wingdings" panose="05000000000000000000" pitchFamily="2" charset="2"/>
              <a:buChar char="p"/>
            </a:pPr>
            <a:r>
              <a:rPr lang="en-GB" altLang="zh-CN" sz="1200" b="1" i="1" dirty="0">
                <a:solidFill>
                  <a:schemeClr val="tx1"/>
                </a:solidFill>
              </a:rPr>
              <a:t>RAN1 reply:</a:t>
            </a:r>
            <a:endParaRPr lang="zh-CN" altLang="zh-CN" sz="1200" i="1" dirty="0">
              <a:solidFill>
                <a:schemeClr val="tx1"/>
              </a:solidFill>
            </a:endParaRPr>
          </a:p>
          <a:p>
            <a:pPr marL="442913" hangingPunct="0">
              <a:buSzPct val="50000"/>
              <a:tabLst>
                <a:tab pos="271463" algn="l"/>
              </a:tabLst>
            </a:pP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Assuming line-of-sight condition for the duration of the call</a:t>
            </a:r>
            <a:r>
              <a:rPr lang="en-US" altLang="zh-CN" sz="1200" i="1" dirty="0">
                <a:solidFill>
                  <a:schemeClr val="tx1"/>
                </a:solidFill>
              </a:rPr>
              <a:t>, no change in large scale parameters (e.g. fixed shadowing), and using an NTN TDL-C channel model (which is a channel model previously used by RAN1 and SA4 evaluations),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the probability of having 16 or 64 packets consecutively lost is negligible</a:t>
            </a:r>
            <a:r>
              <a:rPr lang="en-US" altLang="zh-CN" sz="1200" i="1" dirty="0">
                <a:solidFill>
                  <a:schemeClr val="tx1"/>
                </a:solidFill>
              </a:rPr>
              <a:t> under typical operating conditions (e.g. up to 10% packet error rate)</a:t>
            </a:r>
            <a:endParaRPr lang="zh-CN" altLang="zh-CN" sz="1200" i="1" dirty="0">
              <a:solidFill>
                <a:schemeClr val="tx1"/>
              </a:solidFill>
            </a:endParaRPr>
          </a:p>
          <a:p>
            <a:pPr marL="442913" hangingPunct="0">
              <a:buSzPct val="50000"/>
            </a:pP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For the case of line-of-sight not being guaranteed for the duration of the call, an intermittent blockage</a:t>
            </a:r>
            <a:r>
              <a:rPr lang="en-US" altLang="zh-CN" sz="1200" i="1" dirty="0">
                <a:solidFill>
                  <a:schemeClr val="tx1"/>
                </a:solidFill>
              </a:rPr>
              <a:t> (e.g. according to the land mobile satellite channel model in TR 38.811)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may still occur in practice, in which case the probability of having 16 or 64 packets consecutively lost may not be negligible.</a:t>
            </a:r>
            <a:r>
              <a:rPr lang="en-US" altLang="zh-CN" sz="1200" i="1" dirty="0">
                <a:solidFill>
                  <a:schemeClr val="tx1"/>
                </a:solidFill>
              </a:rPr>
              <a:t> RAN1 has not reached consensus on whether to consider this case.</a:t>
            </a:r>
            <a:endParaRPr lang="zh-CN" altLang="zh-CN" i="1" dirty="0">
              <a:solidFill>
                <a:schemeClr val="tx1"/>
              </a:solidFill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110D2DA9-C535-C0C3-8FAE-460799C3E977}"/>
              </a:ext>
            </a:extLst>
          </p:cNvPr>
          <p:cNvSpPr/>
          <p:nvPr/>
        </p:nvSpPr>
        <p:spPr>
          <a:xfrm>
            <a:off x="162208" y="5170238"/>
            <a:ext cx="11939752" cy="493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3: LS response from RAN1 indicated that ROHC performance stability can be considered guaranteed for LOS scenarios. However for NLOS scenarios, ROHC performance stability cannot be guaranteed.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269D3D-D5F1-4B77-8C1E-1AE638A59309}"/>
              </a:ext>
            </a:extLst>
          </p:cNvPr>
          <p:cNvSpPr txBox="1"/>
          <p:nvPr/>
        </p:nvSpPr>
        <p:spPr>
          <a:xfrm>
            <a:off x="162208" y="1245884"/>
            <a:ext cx="609600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zh-CN"/>
            </a:defPPr>
            <a:lvl1pPr marL="171450" indent="-171450">
              <a:buFont typeface="Wingdings" panose="05000000000000000000" pitchFamily="2" charset="2"/>
              <a:buChar char="l"/>
              <a:defRPr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RAN1 LS (R1-2508096) reply: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A01B5A-0BE3-4B35-998A-1285769054C6}"/>
              </a:ext>
            </a:extLst>
          </p:cNvPr>
          <p:cNvSpPr txBox="1"/>
          <p:nvPr/>
        </p:nvSpPr>
        <p:spPr>
          <a:xfrm>
            <a:off x="162208" y="3535112"/>
            <a:ext cx="609600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zh-CN"/>
            </a:defPPr>
            <a:lvl1pPr marL="171450" indent="-171450">
              <a:buFont typeface="Wingdings" panose="05000000000000000000" pitchFamily="2" charset="2"/>
              <a:buChar char="l"/>
              <a:defRPr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RAN2 LS (R2-2507784) reply: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31B32FB2-962E-4C22-9275-851AB09C4EE7}"/>
              </a:ext>
            </a:extLst>
          </p:cNvPr>
          <p:cNvSpPr/>
          <p:nvPr/>
        </p:nvSpPr>
        <p:spPr>
          <a:xfrm>
            <a:off x="162208" y="3941106"/>
            <a:ext cx="11939752" cy="10595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42913" indent="-171450" hangingPunct="0">
              <a:buSzPct val="50000"/>
              <a:buFont typeface="Wingdings" panose="05000000000000000000" pitchFamily="2" charset="2"/>
              <a:buChar char="p"/>
            </a:pPr>
            <a:r>
              <a:rPr lang="en-US" altLang="zh-CN" sz="1200" b="1" i="1" dirty="0">
                <a:solidFill>
                  <a:schemeClr val="tx1"/>
                </a:solidFill>
              </a:rPr>
              <a:t>Question 1 (To RAN2): </a:t>
            </a:r>
            <a:r>
              <a:rPr lang="en-US" altLang="zh-CN" sz="1200" i="1" dirty="0">
                <a:solidFill>
                  <a:schemeClr val="tx1"/>
                </a:solidFill>
              </a:rPr>
              <a:t>Does RAN2 have any observation on how many consecutive packets lost or erroneously decompressed will trigger the </a:t>
            </a:r>
            <a:r>
              <a:rPr lang="en-US" altLang="zh-CN" sz="1200" i="1" dirty="0" err="1">
                <a:solidFill>
                  <a:schemeClr val="tx1"/>
                </a:solidFill>
              </a:rPr>
              <a:t>RoHC</a:t>
            </a:r>
            <a:r>
              <a:rPr lang="en-US" altLang="zh-CN" sz="1200" i="1" dirty="0">
                <a:solidFill>
                  <a:schemeClr val="tx1"/>
                </a:solidFill>
              </a:rPr>
              <a:t> state fall back at the compressor when using </a:t>
            </a:r>
            <a:r>
              <a:rPr lang="en-US" altLang="zh-CN" sz="1200" i="1" dirty="0" err="1">
                <a:solidFill>
                  <a:schemeClr val="tx1"/>
                </a:solidFill>
              </a:rPr>
              <a:t>RoHC</a:t>
            </a:r>
            <a:r>
              <a:rPr lang="en-US" altLang="zh-CN" sz="1200" i="1" dirty="0">
                <a:solidFill>
                  <a:schemeClr val="tx1"/>
                </a:solidFill>
              </a:rPr>
              <a:t>?</a:t>
            </a:r>
          </a:p>
          <a:p>
            <a:pPr marL="271463" hangingPunct="0">
              <a:buSzPct val="50000"/>
            </a:pPr>
            <a:endParaRPr lang="en-US" altLang="zh-CN" sz="1200" i="1" dirty="0">
              <a:solidFill>
                <a:schemeClr val="tx1"/>
              </a:solidFill>
            </a:endParaRPr>
          </a:p>
          <a:p>
            <a:pPr marL="442913" indent="-171450" hangingPunct="0">
              <a:buSzPct val="50000"/>
              <a:buFont typeface="Wingdings" panose="05000000000000000000" pitchFamily="2" charset="2"/>
              <a:buChar char="p"/>
            </a:pPr>
            <a:r>
              <a:rPr lang="en-US" altLang="zh-CN" sz="1200" b="1" i="1" dirty="0">
                <a:solidFill>
                  <a:schemeClr val="tx1"/>
                </a:solidFill>
              </a:rPr>
              <a:t>RAN2 reply to Question 1</a:t>
            </a:r>
            <a:r>
              <a:rPr lang="en-US" altLang="zh-CN" sz="1200" i="1" dirty="0">
                <a:solidFill>
                  <a:schemeClr val="tx1"/>
                </a:solidFill>
              </a:rPr>
              <a:t>: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RAN2</a:t>
            </a:r>
            <a:r>
              <a:rPr lang="en-US" altLang="zh-CN" sz="1200" i="1" dirty="0">
                <a:solidFill>
                  <a:schemeClr val="tx1"/>
                </a:solidFill>
              </a:rPr>
              <a:t> is not able to make any observation on how many consecutive packets lost or erroneously decompressed will trigger the </a:t>
            </a:r>
            <a:r>
              <a:rPr lang="en-US" altLang="zh-CN" sz="1200" i="1" dirty="0" err="1">
                <a:solidFill>
                  <a:schemeClr val="tx1"/>
                </a:solidFill>
              </a:rPr>
              <a:t>RoHC</a:t>
            </a:r>
            <a:r>
              <a:rPr lang="en-US" altLang="zh-CN" sz="1200" i="1" dirty="0">
                <a:solidFill>
                  <a:schemeClr val="tx1"/>
                </a:solidFill>
              </a:rPr>
              <a:t> state fall back at the compressor when using </a:t>
            </a:r>
            <a:r>
              <a:rPr lang="en-US" altLang="zh-CN" sz="1200" i="1" dirty="0" err="1">
                <a:solidFill>
                  <a:schemeClr val="tx1"/>
                </a:solidFill>
              </a:rPr>
              <a:t>RoHC</a:t>
            </a:r>
            <a:r>
              <a:rPr lang="en-US" altLang="zh-CN" sz="1200" i="1" dirty="0">
                <a:solidFill>
                  <a:schemeClr val="tx1"/>
                </a:solidFill>
              </a:rPr>
              <a:t>, and </a:t>
            </a:r>
            <a:r>
              <a:rPr lang="en-US" altLang="zh-CN" sz="1200" i="1" dirty="0">
                <a:solidFill>
                  <a:schemeClr val="tx1"/>
                </a:solidFill>
                <a:highlight>
                  <a:srgbClr val="FFFF00"/>
                </a:highlight>
              </a:rPr>
              <a:t>thinks the implementation of ROHC functions (e.g., compression and decompression) falls outside of RAN2 scope</a:t>
            </a:r>
            <a:r>
              <a:rPr lang="en-US" altLang="zh-CN" sz="1200" i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DBF28D4D-86D9-41D0-B3EF-DEB970A12034}"/>
              </a:ext>
            </a:extLst>
          </p:cNvPr>
          <p:cNvSpPr/>
          <p:nvPr/>
        </p:nvSpPr>
        <p:spPr>
          <a:xfrm>
            <a:off x="162208" y="5848422"/>
            <a:ext cx="11939752" cy="493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4:  The configuration &amp; implementation of ROHC functions are out of RAN2 scope as well as SA2 scope. 3GPP has no control of ROHC based solutions during the commercial deployment.</a:t>
            </a:r>
          </a:p>
        </p:txBody>
      </p:sp>
    </p:spTree>
    <p:extLst>
      <p:ext uri="{BB962C8B-B14F-4D97-AF65-F5344CB8AC3E}">
        <p14:creationId xmlns:p14="http://schemas.microsoft.com/office/powerpoint/2010/main" val="330596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5BCCE-2125-D0C0-0A05-795B46F18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75CA8A25-71B4-AE22-B228-3E2D1D9F89C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97935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4C12676-8F6F-6D89-E4DB-34BCB7C46336}"/>
              </a:ext>
            </a:extLst>
          </p:cNvPr>
          <p:cNvSpPr/>
          <p:nvPr/>
        </p:nvSpPr>
        <p:spPr>
          <a:xfrm>
            <a:off x="98425" y="94089"/>
            <a:ext cx="9723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voice data over IP vs non-IP: Standard impacts evaluation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03A84CC-0988-4697-904F-6B9FC6171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012"/>
              </p:ext>
            </p:extLst>
          </p:nvPr>
        </p:nvGraphicFramePr>
        <p:xfrm>
          <a:off x="98425" y="1185153"/>
          <a:ext cx="11736021" cy="4157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697">
                  <a:extLst>
                    <a:ext uri="{9D8B030D-6E8A-4147-A177-3AD203B41FA5}">
                      <a16:colId xmlns:a16="http://schemas.microsoft.com/office/drawing/2014/main" val="2807807595"/>
                    </a:ext>
                  </a:extLst>
                </a:gridCol>
                <a:gridCol w="1205235">
                  <a:extLst>
                    <a:ext uri="{9D8B030D-6E8A-4147-A177-3AD203B41FA5}">
                      <a16:colId xmlns:a16="http://schemas.microsoft.com/office/drawing/2014/main" val="2993536548"/>
                    </a:ext>
                  </a:extLst>
                </a:gridCol>
                <a:gridCol w="2382160">
                  <a:extLst>
                    <a:ext uri="{9D8B030D-6E8A-4147-A177-3AD203B41FA5}">
                      <a16:colId xmlns:a16="http://schemas.microsoft.com/office/drawing/2014/main" val="2453518920"/>
                    </a:ext>
                  </a:extLst>
                </a:gridCol>
                <a:gridCol w="3205537">
                  <a:extLst>
                    <a:ext uri="{9D8B030D-6E8A-4147-A177-3AD203B41FA5}">
                      <a16:colId xmlns:a16="http://schemas.microsoft.com/office/drawing/2014/main" val="1734775051"/>
                    </a:ext>
                  </a:extLst>
                </a:gridCol>
                <a:gridCol w="4262392">
                  <a:extLst>
                    <a:ext uri="{9D8B030D-6E8A-4147-A177-3AD203B41FA5}">
                      <a16:colId xmlns:a16="http://schemas.microsoft.com/office/drawing/2014/main" val="2366740413"/>
                    </a:ext>
                  </a:extLst>
                </a:gridCol>
              </a:tblGrid>
              <a:tr h="3581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No.</a:t>
                      </a:r>
                      <a:endParaRPr lang="zh-CN" altLang="en-US" sz="16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Standard impact</a:t>
                      </a:r>
                      <a:endParaRPr lang="zh-CN" altLang="en-US" sz="16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lang="zh-CN" altLang="en-US" sz="16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Non-IP option</a:t>
                      </a:r>
                      <a:endParaRPr lang="zh-CN" altLang="en-US" sz="16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240425"/>
                  </a:ext>
                </a:extLst>
              </a:tr>
              <a:tr h="3255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Capability negotiation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Whether supports GEO voice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Negotiation during attach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</a:t>
                      </a: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</a:t>
                      </a: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5129607"/>
                  </a:ext>
                </a:extLst>
              </a:tr>
              <a:tr h="553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Whether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supports IP/non IP conversion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✘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UE negotiates with PGW or MME during attach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843621"/>
                  </a:ext>
                </a:extLst>
              </a:tr>
              <a:tr h="5534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Dedicated EPS bearer for voice</a:t>
                      </a:r>
                    </a:p>
                  </a:txBody>
                  <a:tcPr marL="36000" marR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Support dedicated EPS bearer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remove specification restriction on NB-IoT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</a:t>
                      </a: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</a:t>
                      </a: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6380"/>
                  </a:ext>
                </a:extLst>
              </a:tr>
              <a:tr h="3255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4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QoS parameter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a new QoS class for GEO voice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</a:t>
                      </a: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</a:t>
                      </a: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9572014"/>
                  </a:ext>
                </a:extLst>
              </a:tr>
              <a:tr h="5534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Extend the number of DRBs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remove specification restriction on NB-IoT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082447"/>
                  </a:ext>
                </a:extLst>
              </a:tr>
              <a:tr h="5534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optional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Pre-establish dedicated EPS bearer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established during attach or PDN connection setup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 option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9394574"/>
                  </a:ext>
                </a:extLst>
              </a:tr>
              <a:tr h="9339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zh-CN" altLang="en-US" sz="14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Voice data transfer</a:t>
                      </a:r>
                      <a:endParaRPr lang="zh-CN" altLang="en-US" sz="16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IP/UDP/RTP protocol overhead reduction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✘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No new impact, re-use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ROHC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UE and NF (e.g. P-GW) perform non-IP/IP conversion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zh-CN" altLang="en-US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✔ </a:t>
                      </a:r>
                      <a:r>
                        <a:rPr lang="en-US" altLang="zh-CN" sz="1400" dirty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UE and NF (e.g. P-GW or AGW) perform red-RTP/full RTP conversion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36233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8E5EA00-01A6-45C0-83A2-B2C073F0BDC5}"/>
              </a:ext>
            </a:extLst>
          </p:cNvPr>
          <p:cNvSpPr txBox="1"/>
          <p:nvPr/>
        </p:nvSpPr>
        <p:spPr>
          <a:xfrm>
            <a:off x="10437283" y="5342313"/>
            <a:ext cx="1470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000" i="1" dirty="0">
                <a:latin typeface="Calibri" panose="020F0502020204030204" pitchFamily="34" charset="0"/>
                <a:cs typeface="Calibri" panose="020F0502020204030204" pitchFamily="34" charset="0"/>
              </a:rPr>
              <a:t>✔ </a:t>
            </a:r>
            <a:r>
              <a:rPr lang="en-US" altLang="zh-CN" sz="10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standard impact</a:t>
            </a:r>
          </a:p>
          <a:p>
            <a:pPr>
              <a:spcAft>
                <a:spcPts val="0"/>
              </a:spcAft>
            </a:pPr>
            <a:r>
              <a:rPr lang="zh-CN" altLang="en-US" sz="1000" i="1" dirty="0">
                <a:latin typeface="Calibri" panose="020F0502020204030204" pitchFamily="34" charset="0"/>
                <a:cs typeface="Calibri" panose="020F0502020204030204" pitchFamily="34" charset="0"/>
              </a:rPr>
              <a:t>✘ </a:t>
            </a:r>
            <a:r>
              <a:rPr lang="en-US" altLang="zh-CN" sz="10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standard impact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436FF111-A306-4D3A-A1D7-D697839C8396}"/>
              </a:ext>
            </a:extLst>
          </p:cNvPr>
          <p:cNvSpPr/>
          <p:nvPr/>
        </p:nvSpPr>
        <p:spPr>
          <a:xfrm>
            <a:off x="126124" y="5836188"/>
            <a:ext cx="1170832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 lvl="0"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5:  Non-IP option has standard impacts related to protocol conversion. </a:t>
            </a:r>
          </a:p>
        </p:txBody>
      </p:sp>
    </p:spTree>
    <p:extLst>
      <p:ext uri="{BB962C8B-B14F-4D97-AF65-F5344CB8AC3E}">
        <p14:creationId xmlns:p14="http://schemas.microsoft.com/office/powerpoint/2010/main" val="4012274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01845-B708-E717-A268-1E8118E0A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extLst>
              <a:ext uri="{FF2B5EF4-FFF2-40B4-BE49-F238E27FC236}">
                <a16:creationId xmlns:a16="http://schemas.microsoft.com/office/drawing/2014/main" id="{3BD896B6-835A-2DE4-210C-DB09125613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9161"/>
            <a:ext cx="12192000" cy="97935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ED8F13C-0877-DD6F-C48B-4FFBAC156F99}"/>
              </a:ext>
            </a:extLst>
          </p:cNvPr>
          <p:cNvSpPr/>
          <p:nvPr/>
        </p:nvSpPr>
        <p:spPr>
          <a:xfrm>
            <a:off x="667135" y="196653"/>
            <a:ext cx="9723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FCCA8C-23C5-B9E3-0A5C-123FDF0B5575}"/>
              </a:ext>
            </a:extLst>
          </p:cNvPr>
          <p:cNvSpPr/>
          <p:nvPr/>
        </p:nvSpPr>
        <p:spPr>
          <a:xfrm>
            <a:off x="257228" y="1033907"/>
            <a:ext cx="11695286" cy="600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 lvl="1">
              <a:defRPr/>
            </a:pPr>
            <a:r>
              <a:rPr lang="en-US" altLang="zh-CN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vivo’s initial proposal: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4F529C-1D2B-4A4F-9FD5-691EA87A4C02}"/>
              </a:ext>
            </a:extLst>
          </p:cNvPr>
          <p:cNvSpPr txBox="1"/>
          <p:nvPr/>
        </p:nvSpPr>
        <p:spPr>
          <a:xfrm>
            <a:off x="757382" y="1544783"/>
            <a:ext cx="10112676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Proposal:</a:t>
            </a:r>
            <a:r>
              <a:rPr lang="zh-CN" altLang="en-US" sz="1600" dirty="0"/>
              <a:t> </a:t>
            </a:r>
            <a:r>
              <a:rPr lang="en-US" altLang="zh-CN" sz="1600" dirty="0"/>
              <a:t>For IMS voice data transfer, conclusions for both IP and non-IP solutions should be captured in TR for the normative work.</a:t>
            </a:r>
          </a:p>
        </p:txBody>
      </p:sp>
    </p:spTree>
    <p:extLst>
      <p:ext uri="{BB962C8B-B14F-4D97-AF65-F5344CB8AC3E}">
        <p14:creationId xmlns:p14="http://schemas.microsoft.com/office/powerpoint/2010/main" val="463305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74148-BE68-A336-6E1F-61A41BE36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69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​​">
  <a:themeElements>
    <a:clrScheme name="战略研究部V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5FFF"/>
      </a:accent1>
      <a:accent2>
        <a:srgbClr val="1E00E6"/>
      </a:accent2>
      <a:accent3>
        <a:srgbClr val="1900AF"/>
      </a:accent3>
      <a:accent4>
        <a:srgbClr val="5F5AFF"/>
      </a:accent4>
      <a:accent5>
        <a:srgbClr val="E61423"/>
      </a:accent5>
      <a:accent6>
        <a:srgbClr val="FF8C00"/>
      </a:accent6>
      <a:hlink>
        <a:srgbClr val="0563C1"/>
      </a:hlink>
      <a:folHlink>
        <a:srgbClr val="954F72"/>
      </a:folHlink>
    </a:clrScheme>
    <a:fontScheme name="战略研究部PPT模板V3">
      <a:majorFont>
        <a:latin typeface="Times New Roman"/>
        <a:ea typeface="华文楷体"/>
        <a:cs typeface=""/>
      </a:majorFont>
      <a:minorFont>
        <a:latin typeface="Times New Roman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15F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0"/>
          </a:spcAft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oordination for strongly corresponding devices_v2.pptx" id="{54F95EC2-07B5-4707-B982-D3D135BC4785}" vid="{CD7163DE-215E-432F-B3E4-80E429A2D20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7CC4845EE989D469C4AF99498678D58" ma:contentTypeVersion="3" ma:contentTypeDescription="新建文档。" ma:contentTypeScope="" ma:versionID="44d3e1a13264667d893dedbd6296ef33">
  <xsd:schema xmlns:xsd="http://www.w3.org/2001/XMLSchema" xmlns:xs="http://www.w3.org/2001/XMLSchema" xmlns:p="http://schemas.microsoft.com/office/2006/metadata/properties" xmlns:ns2="1c248485-b98a-4513-a581-ff7cb1688d78" xmlns:ns3="98194d48-cc26-4b7e-909f-baa95c83abfa" targetNamespace="http://schemas.microsoft.com/office/2006/metadata/properties" ma:root="true" ma:fieldsID="d762cf83ec037ad6e143b96299c38367" ns2:_="" ns3:_="">
    <xsd:import namespace="1c248485-b98a-4513-a581-ff7cb1688d78"/>
    <xsd:import namespace="98194d48-cc26-4b7e-909f-baa95c83ab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_x6587__x7a3f_deadlin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48485-b98a-4513-a581-ff7cb1688d7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享对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享对象详细信息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194d48-cc26-4b7e-909f-baa95c83abfa" elementFormDefault="qualified">
    <xsd:import namespace="http://schemas.microsoft.com/office/2006/documentManagement/types"/>
    <xsd:import namespace="http://schemas.microsoft.com/office/infopath/2007/PartnerControls"/>
    <xsd:element name="_x6587__x7a3f_deadline" ma:index="10" nillable="true" ma:displayName="文稿deadline" ma:description="文稿上传截止时间" ma:internalName="_x6587__x7a3f_deadlin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6587__x7a3f_deadline xmlns="98194d48-cc26-4b7e-909f-baa95c83abfa" xsi:nil="true"/>
  </documentManagement>
</p:properties>
</file>

<file path=customXml/itemProps1.xml><?xml version="1.0" encoding="utf-8"?>
<ds:datastoreItem xmlns:ds="http://schemas.openxmlformats.org/officeDocument/2006/customXml" ds:itemID="{238879C5-A1F3-4245-8D71-E05091B5E3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248485-b98a-4513-a581-ff7cb1688d78"/>
    <ds:schemaRef ds:uri="98194d48-cc26-4b7e-909f-baa95c83a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232DAC-9758-4DA2-88B3-E0F4AA55C9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670166-1F7B-4048-9AE9-56A2BBA19854}">
  <ds:schemaRefs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1c248485-b98a-4513-a581-ff7cb1688d78"/>
    <ds:schemaRef ds:uri="http://schemas.microsoft.com/office/2006/documentManagement/types"/>
    <ds:schemaRef ds:uri="98194d48-cc26-4b7e-909f-baa95c83abfa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vivo模板2020</Template>
  <TotalTime>29519</TotalTime>
  <Words>1023</Words>
  <Application>Microsoft Office PowerPoint</Application>
  <PresentationFormat>宽屏</PresentationFormat>
  <Paragraphs>120</Paragraphs>
  <Slides>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ArialMT</vt:lpstr>
      <vt:lpstr>等线</vt:lpstr>
      <vt:lpstr>华文楷体</vt:lpstr>
      <vt:lpstr>Arial</vt:lpstr>
      <vt:lpstr>Calibri</vt:lpstr>
      <vt:lpstr>Times New Roman</vt:lpstr>
      <vt:lpstr>Wingdings</vt:lpstr>
      <vt:lpstr>Office 主题​​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huangcuixia</dc:creator>
  <cp:lastModifiedBy>vivo-SL</cp:lastModifiedBy>
  <cp:revision>1210</cp:revision>
  <dcterms:created xsi:type="dcterms:W3CDTF">2020-03-21T08:19:06Z</dcterms:created>
  <dcterms:modified xsi:type="dcterms:W3CDTF">2025-11-07T14:32:51Z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0x01010057CC4845EE989D469C4AF99498678D58</vt:lpwstr>
  </property>
</Properties>
</file>